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257" r:id="rId3"/>
    <p:sldId id="280" r:id="rId4"/>
    <p:sldId id="281" r:id="rId5"/>
    <p:sldId id="283" r:id="rId6"/>
    <p:sldId id="282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9" r:id="rId21"/>
    <p:sldId id="300" r:id="rId22"/>
    <p:sldId id="301" r:id="rId23"/>
    <p:sldId id="302" r:id="rId24"/>
    <p:sldId id="309" r:id="rId25"/>
    <p:sldId id="303" r:id="rId26"/>
    <p:sldId id="304" r:id="rId27"/>
    <p:sldId id="305" r:id="rId28"/>
    <p:sldId id="306" r:id="rId29"/>
    <p:sldId id="307" r:id="rId30"/>
    <p:sldId id="308" r:id="rId31"/>
    <p:sldId id="297" r:id="rId32"/>
    <p:sldId id="298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CC74-4B59-0D62-9EB2-EB9F85FD0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10E32-53B4-976F-552A-A14DCB080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45C68-B5C6-FA4F-06C4-92842B4E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37EB9-5AB4-99B4-200E-F92957C84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F674E-C74B-2363-E99B-24E6519A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800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9EE9-CF6A-1180-7523-78B50CF9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34251-C1AA-8135-521D-736990632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DB937-FA8D-F671-0DCE-A495F905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E05E2-3468-C3BD-A5D7-2DF2C80D4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0F461-A3E2-766D-713B-AE4FFC90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46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B0CAE5-8281-D5B2-5B04-B97F6AEAC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80206-E5DC-495E-8ACD-350814049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A2B21-BF37-7F64-7AD6-AEBB22CC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BE9A4-AFEB-4379-DAFD-4F84D68F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9A287-2062-E024-D82E-842713A4C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07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82B4-B055-26D6-1EA5-BA9D3E0A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7FB72-1E76-D573-ECA1-EA079CBEF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CD26F-D3D7-A1F8-B43B-7C7D36D1D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8B6BE-171A-2B03-DDBB-C5CD20342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E2DF0-1996-5460-EAA2-0B62BDD7B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32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D78E-F36B-4C20-16FC-341CAF3D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BD828-7C5D-DAE0-22E9-BDF10803E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D2D69-B8C9-5B9C-1052-D6B2D373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A9CCD-2679-9A3B-10D5-C2D2A383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8A3DC-39F7-36B5-5E86-B52B4D6B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19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6033-9D96-4C90-4BBF-4CA0DA89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03947-357A-B45F-CA1A-AB8ED0246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CB6A5-6C9A-CAF6-8612-3C62A354C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7C29F-BABC-E2FA-BE40-60AB0BB61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A93D81-DD1F-2420-1FA8-8CE70D55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69179-EC02-9C2F-C22B-B309138A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715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424B9-CFC4-F6F0-96D5-041724B7B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636AB-E79A-FDB0-CAE7-4DE120863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0F950C-6D0E-05CE-13ED-67F0DE7B5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66F0E-7C23-B07E-6A17-0809AAA71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9D7C54-02E7-D94F-94AC-147524792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3384BE-D849-CCE6-AB96-F13229C5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307B8-8385-D384-7D65-418C8EFB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EF7F9-0A7E-BE38-75A4-03A68A5C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57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4CE61-97C1-42AF-128B-305B4DBA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C3266-EC6D-B5CB-F8AF-A8B77BBE7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F7F4A-F3B7-124B-BCA1-56D70660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8F38D-E2F3-6F18-AE8B-D4534E3D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920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941FF8-F03E-0558-1991-ABD8B630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B5924-AAB1-9AF2-E99D-00B91780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D637E-32D0-1741-5EEA-5DAF6EE7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82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B0E8-5340-6844-8B94-F71D3F37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2BDC-FA2E-1B00-955F-EB9BC2F31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3A004-224A-7F9D-18D2-818954FE2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C818D-293B-3F03-2ECF-66FCABA9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8DDDC-D7D4-59FC-9BCB-2E2E44AE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A8568-7411-76F8-1838-DB3F98B6E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817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0E4EB-7EC1-8035-2532-B8BB3978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D5EA8-E68F-EDA3-0497-1DC5D14FCE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6A1D9-4406-7682-3BAA-922E5B1B1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0B477D-A05F-A10B-40C6-1E97C194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3C319-2C8D-C2A7-3C31-8455A16E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EE3A8-7886-5E83-FB21-CFA27D26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990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D7E8FA-EE8B-543E-7D65-4CEB70C36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B090B-05BA-F251-013A-83A0EFA19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F0CB0-255F-5345-7EEB-91EE4DCDD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85613-A799-4FEA-8A31-FA742EBE1A2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AE983-CF21-BD76-B395-C4F5A4964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384FC-1814-85C3-9300-F0A90FC3A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5BA64-B50F-4CAB-A7D9-965D248561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162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6A39-9DC1-D1E0-8238-0FB0015AA99F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46352" cy="158374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1FDC80-DD2B-F58B-E506-1F846FC0F3A5}"/>
              </a:ext>
            </a:extLst>
          </p:cNvPr>
          <p:cNvSpPr txBox="1"/>
          <p:nvPr/>
        </p:nvSpPr>
        <p:spPr>
          <a:xfrm>
            <a:off x="1115568" y="541400"/>
            <a:ext cx="10460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INTERNAL XADC BASED ADC AND SPI SERIAL TRANSMISSION ON ZYNQ-7000 FPGA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D93BD-4A96-CD6C-9016-F7D994062B75}"/>
              </a:ext>
            </a:extLst>
          </p:cNvPr>
          <p:cNvSpPr txBox="1"/>
          <p:nvPr/>
        </p:nvSpPr>
        <p:spPr>
          <a:xfrm>
            <a:off x="-91440" y="3749040"/>
            <a:ext cx="1258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IIT (ISM) DHANBAD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E76B4-6B2D-126A-A159-D7E3932B0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49" y="2039674"/>
            <a:ext cx="2287501" cy="1709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7126A-E7C7-930C-2A69-788C041E125E}"/>
              </a:ext>
            </a:extLst>
          </p:cNvPr>
          <p:cNvSpPr txBox="1"/>
          <p:nvPr/>
        </p:nvSpPr>
        <p:spPr>
          <a:xfrm>
            <a:off x="54864" y="4565854"/>
            <a:ext cx="12262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MEMBER 1: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Penmatsa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Rethika Surya Sri</a:t>
            </a:r>
          </a:p>
          <a:p>
            <a:pPr algn="ctr"/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A2740-1262-4313-484C-B3F714096223}"/>
              </a:ext>
            </a:extLst>
          </p:cNvPr>
          <p:cNvSpPr txBox="1"/>
          <p:nvPr/>
        </p:nvSpPr>
        <p:spPr>
          <a:xfrm>
            <a:off x="-195073" y="5088296"/>
            <a:ext cx="12582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 2: Menda Srihari Naidu</a:t>
            </a:r>
          </a:p>
          <a:p>
            <a:pPr algn="ctr"/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F3D42-8D36-D475-2228-007322EF6084}"/>
              </a:ext>
            </a:extLst>
          </p:cNvPr>
          <p:cNvSpPr txBox="1"/>
          <p:nvPr/>
        </p:nvSpPr>
        <p:spPr>
          <a:xfrm>
            <a:off x="-91440" y="5852159"/>
            <a:ext cx="12728448" cy="1254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</a:t>
            </a:r>
          </a:p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Prof.Rahul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Bhattacharya</a:t>
            </a:r>
          </a:p>
          <a:p>
            <a:pPr algn="ctr"/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8BC57-FB4A-1D88-BCF4-4D330A8E3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DC8065-6577-7E3A-5457-D08685346D54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426B2-89DC-E4FF-236D-3418AFB6D3FF}"/>
              </a:ext>
            </a:extLst>
          </p:cNvPr>
          <p:cNvSpPr txBox="1"/>
          <p:nvPr/>
        </p:nvSpPr>
        <p:spPr>
          <a:xfrm>
            <a:off x="853579" y="1146563"/>
            <a:ext cx="469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Signals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28725-990A-F4F4-F86E-E150D2031A8E}"/>
              </a:ext>
            </a:extLst>
          </p:cNvPr>
          <p:cNvSpPr txBox="1"/>
          <p:nvPr/>
        </p:nvSpPr>
        <p:spPr>
          <a:xfrm>
            <a:off x="2513735" y="1986000"/>
            <a:ext cx="73730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SCLK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Clock from master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Master → Slave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Slave → Master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CS/SS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Chip Select (Active Low)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85E09-D56D-ED5B-821C-0131BCCF0F69}"/>
              </a:ext>
            </a:extLst>
          </p:cNvPr>
          <p:cNvSpPr txBox="1"/>
          <p:nvPr/>
        </p:nvSpPr>
        <p:spPr>
          <a:xfrm>
            <a:off x="10984376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10/22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34511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235D6-87E8-7E37-AAAA-880AFEFB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E9BA97-3BE1-84C1-F9DF-CA0C9FAA660C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7EB29-DBFA-0B8E-2CF2-86EE24DD0AC9}"/>
              </a:ext>
            </a:extLst>
          </p:cNvPr>
          <p:cNvSpPr txBox="1"/>
          <p:nvPr/>
        </p:nvSpPr>
        <p:spPr>
          <a:xfrm>
            <a:off x="853579" y="1146563"/>
            <a:ext cx="469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 Register Operation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B931F-30C9-F027-B495-B5F58EB436D0}"/>
              </a:ext>
            </a:extLst>
          </p:cNvPr>
          <p:cNvSpPr txBox="1"/>
          <p:nvPr/>
        </p:nvSpPr>
        <p:spPr>
          <a:xfrm>
            <a:off x="2513735" y="1986000"/>
            <a:ext cx="73730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and Slave both use shift registers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each clock edge: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• Bit shifts out from MOSI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• Bit shifts in from MISO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like circular buffer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9BF14-B69C-D29B-3AB8-7E07FEE74A29}"/>
              </a:ext>
            </a:extLst>
          </p:cNvPr>
          <p:cNvSpPr txBox="1"/>
          <p:nvPr/>
        </p:nvSpPr>
        <p:spPr>
          <a:xfrm>
            <a:off x="10865609" y="653058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11/22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77321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5E90E-C2EA-F6FB-9F22-7186E5A1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C64BCD-BA35-9215-FB69-1BA113D2806D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DF492-B5B7-DB8C-9A75-4690151F20E2}"/>
              </a:ext>
            </a:extLst>
          </p:cNvPr>
          <p:cNvSpPr txBox="1"/>
          <p:nvPr/>
        </p:nvSpPr>
        <p:spPr>
          <a:xfrm>
            <a:off x="853579" y="1146563"/>
            <a:ext cx="469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Modes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2DB8D-11E4-DBE2-8D08-6109391307EC}"/>
              </a:ext>
            </a:extLst>
          </p:cNvPr>
          <p:cNvSpPr txBox="1"/>
          <p:nvPr/>
        </p:nvSpPr>
        <p:spPr>
          <a:xfrm>
            <a:off x="2513735" y="1986000"/>
            <a:ext cx="73730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 by CPOL and CPHA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edge for sampling and shifting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device compatibility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A19B1-C192-4F17-B193-46D7D66D3792}"/>
              </a:ext>
            </a:extLst>
          </p:cNvPr>
          <p:cNvSpPr txBox="1"/>
          <p:nvPr/>
        </p:nvSpPr>
        <p:spPr>
          <a:xfrm>
            <a:off x="11204294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12/22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28784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63899-D13B-0354-09F6-A6AA3D5B5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168C41-D6C8-C780-F106-012FD68B474E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31E5D-DABC-E9D5-7E84-348A0806E1B8}"/>
              </a:ext>
            </a:extLst>
          </p:cNvPr>
          <p:cNvSpPr txBox="1"/>
          <p:nvPr/>
        </p:nvSpPr>
        <p:spPr>
          <a:xfrm>
            <a:off x="853579" y="1146563"/>
            <a:ext cx="469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C81FFF-C423-79C0-1293-7C75040AE2B5}"/>
              </a:ext>
            </a:extLst>
          </p:cNvPr>
          <p:cNvSpPr txBox="1"/>
          <p:nvPr/>
        </p:nvSpPr>
        <p:spPr>
          <a:xfrm>
            <a:off x="2513735" y="1986000"/>
            <a:ext cx="73730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high speed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power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hardware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duplex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timing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FBAF5-B579-56C4-9271-F4BFC3ABF627}"/>
              </a:ext>
            </a:extLst>
          </p:cNvPr>
          <p:cNvSpPr txBox="1"/>
          <p:nvPr/>
        </p:nvSpPr>
        <p:spPr>
          <a:xfrm>
            <a:off x="11111696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13/22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35067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77C0A-C46A-2478-42C9-EB4C687EF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09F4BB-32D3-7366-C0DC-733CFE91E8C7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93721-6FDE-7121-EBEF-2D8505F490C2}"/>
              </a:ext>
            </a:extLst>
          </p:cNvPr>
          <p:cNvSpPr txBox="1"/>
          <p:nvPr/>
        </p:nvSpPr>
        <p:spPr>
          <a:xfrm>
            <a:off x="853579" y="1146563"/>
            <a:ext cx="469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 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93F61-B524-0B32-0FE0-4363ABA31EBA}"/>
              </a:ext>
            </a:extLst>
          </p:cNvPr>
          <p:cNvSpPr txBox="1"/>
          <p:nvPr/>
        </p:nvSpPr>
        <p:spPr>
          <a:xfrm>
            <a:off x="2513735" y="1986000"/>
            <a:ext cx="73730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4 wires minimum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addressing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multi-master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slaves require more GPIO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61194-2144-7F62-046C-5D486BCC014F}"/>
              </a:ext>
            </a:extLst>
          </p:cNvPr>
          <p:cNvSpPr txBox="1"/>
          <p:nvPr/>
        </p:nvSpPr>
        <p:spPr>
          <a:xfrm>
            <a:off x="11123271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14/22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677375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CE9E-6B93-A754-441C-3639E6359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B9D8-0A4A-4BA9-88DD-A41875E8B57D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F0128-D1E8-4DF7-8470-E885E4E54116}"/>
              </a:ext>
            </a:extLst>
          </p:cNvPr>
          <p:cNvSpPr txBox="1"/>
          <p:nvPr/>
        </p:nvSpPr>
        <p:spPr>
          <a:xfrm>
            <a:off x="3341426" y="510464"/>
            <a:ext cx="6804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Implementation with XADC Data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AE63B-DCA5-533A-8BC8-8ECD8B6A265D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FD252-D0AB-FC0B-EA87-714CE07C34D4}"/>
              </a:ext>
            </a:extLst>
          </p:cNvPr>
          <p:cNvSpPr txBox="1"/>
          <p:nvPr/>
        </p:nvSpPr>
        <p:spPr>
          <a:xfrm>
            <a:off x="749408" y="1600321"/>
            <a:ext cx="374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Clock Derivation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956A2-8C2F-22FC-C1F2-EB30F32AB993}"/>
                  </a:ext>
                </a:extLst>
              </p:cNvPr>
              <p:cNvSpPr txBox="1"/>
              <p:nvPr/>
            </p:nvSpPr>
            <p:spPr>
              <a:xfrm>
                <a:off x="4257675" y="2216370"/>
                <a:ext cx="7934325" cy="2005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3">
                      <a:lumMod val="5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𝒄𝒐𝒏𝒗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r>
                  <a:rPr lang="en-IN" sz="2400" b="1" dirty="0"/>
                  <a:t>= 1040ns</a:t>
                </a:r>
              </a:p>
              <a:p>
                <a:pPr>
                  <a:buClr>
                    <a:schemeClr val="accent3">
                      <a:lumMod val="50000"/>
                    </a:schemeClr>
                  </a:buClr>
                </a:pPr>
                <a:endParaRPr lang="en-IN" sz="2400" dirty="0"/>
              </a:p>
              <a:p>
                <a:pPr>
                  <a:buClr>
                    <a:schemeClr val="accent3">
                      <a:lumMod val="50000"/>
                    </a:schemeClr>
                  </a:buClr>
                </a:pPr>
                <a:r>
                  <a:rPr lang="en-IN" sz="2400" b="1" dirty="0"/>
                  <a:t>1040/16 = 65 ns per bit</a:t>
                </a:r>
              </a:p>
              <a:p>
                <a:pPr>
                  <a:buClr>
                    <a:schemeClr val="accent3">
                      <a:lumMod val="50000"/>
                    </a:schemeClr>
                  </a:buClr>
                </a:pP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Clr>
                    <a:schemeClr val="accent3">
                      <a:lumMod val="50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𝒔𝒑𝒊</m:t>
                        </m:r>
                      </m:sub>
                    </m:sSub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         </m:t>
                    </m:r>
                  </m:oMath>
                </a14:m>
                <a:r>
                  <a:rPr lang="en-IN" sz="2400" b="1" dirty="0"/>
                  <a:t> ≈ 15.38 MHz</a:t>
                </a:r>
                <a:endPara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956A2-8C2F-22FC-C1F2-EB30F32AB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675" y="2216370"/>
                <a:ext cx="7934325" cy="2005625"/>
              </a:xfrm>
              <a:prstGeom prst="rect">
                <a:avLst/>
              </a:prstGeom>
              <a:blipFill>
                <a:blip r:embed="rId2"/>
                <a:stretch>
                  <a:fillRect l="-1152" t="-2432" b="-30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16AE707-4F0B-200C-34C3-C3D68A196D5E}"/>
              </a:ext>
            </a:extLst>
          </p:cNvPr>
          <p:cNvSpPr txBox="1"/>
          <p:nvPr/>
        </p:nvSpPr>
        <p:spPr>
          <a:xfrm>
            <a:off x="749409" y="4314824"/>
            <a:ext cx="5670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clock = 8 ns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8 cycles → 64 ns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Occasionally insert extra cycle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41209-8824-5B63-C9AF-A0E9B0C1E3D2}"/>
              </a:ext>
            </a:extLst>
          </p:cNvPr>
          <p:cNvSpPr txBox="1"/>
          <p:nvPr/>
        </p:nvSpPr>
        <p:spPr>
          <a:xfrm>
            <a:off x="11053823" y="6536820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15/22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00003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0E672-4689-0750-E48B-286247CC4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3767E4-B385-CD3B-B675-2DFAB2143BEC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9BBB8-B82D-89F3-692A-F60C4DE57B22}"/>
              </a:ext>
            </a:extLst>
          </p:cNvPr>
          <p:cNvSpPr txBox="1"/>
          <p:nvPr/>
        </p:nvSpPr>
        <p:spPr>
          <a:xfrm>
            <a:off x="853579" y="1146563"/>
            <a:ext cx="469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 Module Operation 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02685-DAFD-7496-092A-A3C7C9475166}"/>
              </a:ext>
            </a:extLst>
          </p:cNvPr>
          <p:cNvSpPr txBox="1"/>
          <p:nvPr/>
        </p:nvSpPr>
        <p:spPr>
          <a:xfrm>
            <a:off x="2513735" y="1986000"/>
            <a:ext cx="73730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DRDY triggers transmission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 becomes LOW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SCLK generated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16-bit shift transmission happens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AED2ED-AEB8-731E-FB3A-2E36B675C09C}"/>
              </a:ext>
            </a:extLst>
          </p:cNvPr>
          <p:cNvSpPr txBox="1"/>
          <p:nvPr/>
        </p:nvSpPr>
        <p:spPr>
          <a:xfrm>
            <a:off x="10968944" y="6554946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16/22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50891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FF5C-FB36-A946-70A2-49921FE2D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E370BA-758F-5363-ED8E-535D5B381DB3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8D21A-2A71-C34C-5DCD-5741A266C1BB}"/>
              </a:ext>
            </a:extLst>
          </p:cNvPr>
          <p:cNvSpPr txBox="1"/>
          <p:nvPr/>
        </p:nvSpPr>
        <p:spPr>
          <a:xfrm>
            <a:off x="853579" y="1146563"/>
            <a:ext cx="469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Slave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0EC8F1-7997-1759-DB8F-04D1BFF55930}"/>
              </a:ext>
            </a:extLst>
          </p:cNvPr>
          <p:cNvSpPr txBox="1"/>
          <p:nvPr/>
        </p:nvSpPr>
        <p:spPr>
          <a:xfrm>
            <a:off x="2513735" y="1986000"/>
            <a:ext cx="73730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16-bit register stores XADC data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each falling edge: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• MSB sent to MISO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• Register shifts left 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• Reloads after 16 bits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6BC94-6405-8241-4ED5-9CCC41F198B9}"/>
              </a:ext>
            </a:extLst>
          </p:cNvPr>
          <p:cNvSpPr txBox="1"/>
          <p:nvPr/>
        </p:nvSpPr>
        <p:spPr>
          <a:xfrm>
            <a:off x="11100122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17/22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604010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A30E3-556C-D445-3AF4-4E100B96C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89C9-E435-44F8-79CE-98F4F7A2114F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77054-08BF-0449-0BAA-2F442AEB5DD3}"/>
              </a:ext>
            </a:extLst>
          </p:cNvPr>
          <p:cNvSpPr txBox="1"/>
          <p:nvPr/>
        </p:nvSpPr>
        <p:spPr>
          <a:xfrm>
            <a:off x="4069278" y="502875"/>
            <a:ext cx="6804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Integrated Logic Analyzer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795D8-7584-DF40-C209-4E2794587160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5E87A-FD51-4506-B2CF-2F6A03E9E2BF}"/>
              </a:ext>
            </a:extLst>
          </p:cNvPr>
          <p:cNvSpPr txBox="1"/>
          <p:nvPr/>
        </p:nvSpPr>
        <p:spPr>
          <a:xfrm>
            <a:off x="749408" y="1523377"/>
            <a:ext cx="374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ILA Debugging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665B6-428A-63E7-444C-7860ECABFDB8}"/>
              </a:ext>
            </a:extLst>
          </p:cNvPr>
          <p:cNvSpPr txBox="1"/>
          <p:nvPr/>
        </p:nvSpPr>
        <p:spPr>
          <a:xfrm>
            <a:off x="3886200" y="2046598"/>
            <a:ext cx="74250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10kHz → 100000ns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100000 / 8 = 12500 samples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FD32E-DC4E-648A-C9AC-84A10D9F99A4}"/>
              </a:ext>
            </a:extLst>
          </p:cNvPr>
          <p:cNvSpPr txBox="1"/>
          <p:nvPr/>
        </p:nvSpPr>
        <p:spPr>
          <a:xfrm>
            <a:off x="1840683" y="3134764"/>
            <a:ext cx="29514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set to 32k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XADC output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DRDY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SPI Clock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Chip select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• MISO data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D1A2F-D697-3A7E-9997-84AFDEEDD6D8}"/>
              </a:ext>
            </a:extLst>
          </p:cNvPr>
          <p:cNvSpPr txBox="1"/>
          <p:nvPr/>
        </p:nvSpPr>
        <p:spPr>
          <a:xfrm>
            <a:off x="11100122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18/22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097737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21BA6-4123-909F-3D42-7BBC7922D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E315-95CA-3A0B-C492-DB15308307CB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5078A-85C2-DFB9-BC24-FFAF277CBBD7}"/>
              </a:ext>
            </a:extLst>
          </p:cNvPr>
          <p:cNvSpPr txBox="1"/>
          <p:nvPr/>
        </p:nvSpPr>
        <p:spPr>
          <a:xfrm>
            <a:off x="5162234" y="541400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0AD8C-421F-DDA6-454B-1304860F947F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597CE-4369-7436-0793-7908F731B08A}"/>
              </a:ext>
            </a:extLst>
          </p:cNvPr>
          <p:cNvSpPr txBox="1"/>
          <p:nvPr/>
        </p:nvSpPr>
        <p:spPr>
          <a:xfrm>
            <a:off x="2189644" y="2205642"/>
            <a:ext cx="73730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 produced clean sampled waveform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serialized data correctly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Timing matched theory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Debugging verified correct design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F1A4B1-130F-9B3F-06ED-4D8739545730}"/>
              </a:ext>
            </a:extLst>
          </p:cNvPr>
          <p:cNvSpPr txBox="1"/>
          <p:nvPr/>
        </p:nvSpPr>
        <p:spPr>
          <a:xfrm>
            <a:off x="11100122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19/22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302352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2A1A1E4-2506-69C2-00F2-03CDDABD0F69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58B52-EB4F-09E3-D30F-F6981CF5FCAE}"/>
              </a:ext>
            </a:extLst>
          </p:cNvPr>
          <p:cNvSpPr txBox="1"/>
          <p:nvPr/>
        </p:nvSpPr>
        <p:spPr>
          <a:xfrm>
            <a:off x="5082406" y="541400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823AE0-81EA-01D6-8FF6-BD7E9FED33EA}"/>
              </a:ext>
            </a:extLst>
          </p:cNvPr>
          <p:cNvSpPr txBox="1"/>
          <p:nvPr/>
        </p:nvSpPr>
        <p:spPr>
          <a:xfrm>
            <a:off x="3463724" y="6539792"/>
            <a:ext cx="99281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Implementation of Internal XADC Based ADC and SPI Serial Transmission on Zynq-7000 FPGA</a:t>
            </a:r>
            <a:endParaRPr lang="en-IN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3D8E9-CBB3-0D69-10D6-FAD39B0ECBDE}"/>
              </a:ext>
            </a:extLst>
          </p:cNvPr>
          <p:cNvSpPr txBox="1"/>
          <p:nvPr/>
        </p:nvSpPr>
        <p:spPr>
          <a:xfrm>
            <a:off x="11146420" y="6539792"/>
            <a:ext cx="455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2/22</a:t>
            </a:r>
            <a:endParaRPr lang="en-IN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1FED5-9871-9399-7B4A-77F73A84192C}"/>
              </a:ext>
            </a:extLst>
          </p:cNvPr>
          <p:cNvSpPr txBox="1"/>
          <p:nvPr/>
        </p:nvSpPr>
        <p:spPr>
          <a:xfrm>
            <a:off x="749408" y="1837189"/>
            <a:ext cx="1102748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signals are analog, while FPGAs work with digital data — so an ADC is needed to convert analog signals into digital form.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Zynq-7000 FPGA has a built-in XADC, which avoids the need for an external ADC and simplifies the hardware.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the internal XADC is used to sample the analog signal and produce corresponding 16-bit digital values.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digital values are then transmitted using a custom SPI communication system designed and implemented in Verilog.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 focuses on understanding timing concepts and verifying the design using the Integrated Logic Analyzer (ILA) for debugging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306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17C7B-F8A3-C8B5-02D0-FF208187F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6" y="1556548"/>
            <a:ext cx="10753744" cy="49832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B9B7B7-4A6C-22A5-E117-BCBBCAE5E4A5}"/>
              </a:ext>
            </a:extLst>
          </p:cNvPr>
          <p:cNvSpPr txBox="1">
            <a:spLocks/>
          </p:cNvSpPr>
          <p:nvPr/>
        </p:nvSpPr>
        <p:spPr>
          <a:xfrm>
            <a:off x="582260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342BAA-BAF0-EC7C-637B-EA120AF82C83}"/>
              </a:ext>
            </a:extLst>
          </p:cNvPr>
          <p:cNvSpPr txBox="1"/>
          <p:nvPr/>
        </p:nvSpPr>
        <p:spPr>
          <a:xfrm>
            <a:off x="886276" y="541400"/>
            <a:ext cx="10556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 Of Sine Wave Using Ram 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62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F6F49-BE04-527E-004F-C325F1BC2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" y="1298448"/>
            <a:ext cx="12192000" cy="54921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F44E4BA-09E2-EB63-6A45-D689FF154EE6}"/>
              </a:ext>
            </a:extLst>
          </p:cNvPr>
          <p:cNvSpPr txBox="1">
            <a:spLocks/>
          </p:cNvSpPr>
          <p:nvPr/>
        </p:nvSpPr>
        <p:spPr>
          <a:xfrm>
            <a:off x="682844" y="144472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CB9BC-3B5D-0591-BB6C-BAB9D718B7C7}"/>
              </a:ext>
            </a:extLst>
          </p:cNvPr>
          <p:cNvSpPr txBox="1"/>
          <p:nvPr/>
        </p:nvSpPr>
        <p:spPr>
          <a:xfrm>
            <a:off x="832104" y="338328"/>
            <a:ext cx="1054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 Of SPI Protocol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056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5F365-A846-4FE4-7CBA-D48CA9C9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64"/>
            <a:ext cx="12192000" cy="54406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3EC3929-D31F-EF89-DFFB-0EDD3915818B}"/>
              </a:ext>
            </a:extLst>
          </p:cNvPr>
          <p:cNvSpPr txBox="1">
            <a:spLocks/>
          </p:cNvSpPr>
          <p:nvPr/>
        </p:nvSpPr>
        <p:spPr>
          <a:xfrm>
            <a:off x="721976" y="190192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60928-855B-9296-68FD-4D80812E71D3}"/>
              </a:ext>
            </a:extLst>
          </p:cNvPr>
          <p:cNvSpPr txBox="1"/>
          <p:nvPr/>
        </p:nvSpPr>
        <p:spPr>
          <a:xfrm>
            <a:off x="864554" y="413384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XADC Output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12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CF9B-A290-D3C8-17F9-4749B38BB936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006B4-139E-DA21-E8B7-3AA509EF5F11}"/>
              </a:ext>
            </a:extLst>
          </p:cNvPr>
          <p:cNvSpPr txBox="1"/>
          <p:nvPr/>
        </p:nvSpPr>
        <p:spPr>
          <a:xfrm>
            <a:off x="864554" y="413384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XADC Output on ILA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2EDA8-E590-1612-979B-B4856D4F5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" r="-1656" b="6566"/>
          <a:stretch>
            <a:fillRect/>
          </a:stretch>
        </p:blipFill>
        <p:spPr>
          <a:xfrm>
            <a:off x="749408" y="1382988"/>
            <a:ext cx="11027480" cy="5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2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0969-72AE-3BC5-35B7-7E3935DBDA20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E402B-8A64-341D-AC2D-83299021A52D}"/>
              </a:ext>
            </a:extLst>
          </p:cNvPr>
          <p:cNvSpPr txBox="1"/>
          <p:nvPr/>
        </p:nvSpPr>
        <p:spPr>
          <a:xfrm>
            <a:off x="864554" y="413384"/>
            <a:ext cx="6670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 and Connections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FC29D881-43D4-7E71-8489-F9F06898E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554" y="1609344"/>
            <a:ext cx="11029333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8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8BE-FA4A-5F17-ABE1-211CFDBEA03B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F71B9-0AB3-6797-BAD9-2FC0F07314C8}"/>
              </a:ext>
            </a:extLst>
          </p:cNvPr>
          <p:cNvSpPr txBox="1"/>
          <p:nvPr/>
        </p:nvSpPr>
        <p:spPr>
          <a:xfrm>
            <a:off x="873698" y="422528"/>
            <a:ext cx="7739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Interfacing PMOD AD5 with Zynq-7000 FPGA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E3EA1-67D1-0546-0ED5-1A92F8DE60DB}"/>
              </a:ext>
            </a:extLst>
          </p:cNvPr>
          <p:cNvSpPr txBox="1"/>
          <p:nvPr/>
        </p:nvSpPr>
        <p:spPr>
          <a:xfrm>
            <a:off x="749408" y="1949610"/>
            <a:ext cx="9724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protocol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SPI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High-resolution differential voltage measurement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 controls ADC and reads digital output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observed using Integrated Logic Analyzer (ILA)</a:t>
            </a:r>
          </a:p>
        </p:txBody>
      </p:sp>
    </p:spTree>
    <p:extLst>
      <p:ext uri="{BB962C8B-B14F-4D97-AF65-F5344CB8AC3E}">
        <p14:creationId xmlns:p14="http://schemas.microsoft.com/office/powerpoint/2010/main" val="148914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E121-3222-A20B-5719-4DF3395E2C2F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405EF-1892-7CCB-6318-AC4C40E341D9}"/>
              </a:ext>
            </a:extLst>
          </p:cNvPr>
          <p:cNvSpPr txBox="1"/>
          <p:nvPr/>
        </p:nvSpPr>
        <p:spPr>
          <a:xfrm>
            <a:off x="864554" y="413384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PMOD AD5 Key Features 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F4B81-1C9F-733C-0B28-A6181CFACC56}"/>
              </a:ext>
            </a:extLst>
          </p:cNvPr>
          <p:cNvSpPr txBox="1"/>
          <p:nvPr/>
        </p:nvSpPr>
        <p:spPr>
          <a:xfrm>
            <a:off x="749408" y="1949610"/>
            <a:ext cx="972498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24-bit resolution ADC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differential / 8 pseudo-differential inputs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interface (MSB first)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On-board 2.5 V reference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50/60 Hz noise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rejectionDefault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 = 128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default conversion time ≈ 100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09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7B73-EA9A-8DB8-F10D-382A864A82D5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C062D-DA8E-CD87-006F-59BCB70CDFCB}"/>
              </a:ext>
            </a:extLst>
          </p:cNvPr>
          <p:cNvSpPr txBox="1"/>
          <p:nvPr/>
        </p:nvSpPr>
        <p:spPr>
          <a:xfrm>
            <a:off x="864554" y="413384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Communication Sequence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458DF-357B-BE1D-9103-E8B8DCCF4D16}"/>
              </a:ext>
            </a:extLst>
          </p:cNvPr>
          <p:cNvSpPr txBox="1"/>
          <p:nvPr/>
        </p:nvSpPr>
        <p:spPr>
          <a:xfrm>
            <a:off x="749408" y="1949610"/>
            <a:ext cx="97249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CS → LOW (start communication)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Wait 100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(conversion &amp; settling time)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Send 0x58 (Read Data Register command)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Read 24-bit ADC data via MISO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CS → HIGH (end communication)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187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EDD9-644D-9940-D07F-6C47D85CC602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AAE89-D3FA-56FF-A074-0A6825A88E15}"/>
              </a:ext>
            </a:extLst>
          </p:cNvPr>
          <p:cNvSpPr txBox="1"/>
          <p:nvPr/>
        </p:nvSpPr>
        <p:spPr>
          <a:xfrm>
            <a:off x="864554" y="413384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Verilog FSM Implementation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61A71-4E26-49EB-3902-DB1C21DC609A}"/>
              </a:ext>
            </a:extLst>
          </p:cNvPr>
          <p:cNvSpPr txBox="1"/>
          <p:nvPr/>
        </p:nvSpPr>
        <p:spPr>
          <a:xfrm>
            <a:off x="667112" y="1646145"/>
            <a:ext cx="972498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controlled using Finite State Machine (FSM)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States: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Idle (CS high)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CS low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delay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Send command (0x58)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Read 24-bit ADC data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CS high, restart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SCLK generated using clock divider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 register used for serial data reception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400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6493-F05D-CCD7-7364-EB557B8F8338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AB880-E6FF-683C-F480-4C75CCC3AD07}"/>
              </a:ext>
            </a:extLst>
          </p:cNvPr>
          <p:cNvSpPr txBox="1"/>
          <p:nvPr/>
        </p:nvSpPr>
        <p:spPr>
          <a:xfrm>
            <a:off x="864554" y="413384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and Debugging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B29F7-AE41-AD50-D3FC-633F4CEBCCD4}"/>
              </a:ext>
            </a:extLst>
          </p:cNvPr>
          <p:cNvSpPr txBox="1"/>
          <p:nvPr/>
        </p:nvSpPr>
        <p:spPr>
          <a:xfrm>
            <a:off x="667112" y="1646145"/>
            <a:ext cx="972498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ADC data stored in 24-bit register 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adc_out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MISO, MOSI, CS, SCLK monitored using ILA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Verifies: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 SPI timing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transmission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reception accuracy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ready for further processing in FPGA/PS</a:t>
            </a:r>
          </a:p>
        </p:txBody>
      </p:sp>
    </p:spTree>
    <p:extLst>
      <p:ext uri="{BB962C8B-B14F-4D97-AF65-F5344CB8AC3E}">
        <p14:creationId xmlns:p14="http://schemas.microsoft.com/office/powerpoint/2010/main" val="129808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C59B-964B-0BC1-6BCD-AFA9845C4473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B75AF-34C0-B171-526F-8AC73BBB6C62}"/>
              </a:ext>
            </a:extLst>
          </p:cNvPr>
          <p:cNvSpPr txBox="1"/>
          <p:nvPr/>
        </p:nvSpPr>
        <p:spPr>
          <a:xfrm>
            <a:off x="4637790" y="482677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81304-F2F9-E8CC-C577-D3D098E4B770}"/>
              </a:ext>
            </a:extLst>
          </p:cNvPr>
          <p:cNvSpPr txBox="1"/>
          <p:nvPr/>
        </p:nvSpPr>
        <p:spPr>
          <a:xfrm>
            <a:off x="1300294" y="1837189"/>
            <a:ext cx="787516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internal XADC in Zynq-7000 FPGA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signal to 16-bit digital output 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 digital data using Verilog-based SPI interface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 internal signals using Integrated Logic Analyzer (ILA)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deep understanding of timing concepts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2B652-0C42-259D-8351-DFA379FAB3C7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07444-3FA0-C4FF-1D1D-2B38943A80A4}"/>
              </a:ext>
            </a:extLst>
          </p:cNvPr>
          <p:cNvSpPr txBox="1"/>
          <p:nvPr/>
        </p:nvSpPr>
        <p:spPr>
          <a:xfrm>
            <a:off x="11157995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3/22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744905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D799-309B-C64B-73CD-4AB9BC6C02F2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D45128-96CD-356F-B79B-FE54CA5DB60B}"/>
              </a:ext>
            </a:extLst>
          </p:cNvPr>
          <p:cNvSpPr txBox="1"/>
          <p:nvPr/>
        </p:nvSpPr>
        <p:spPr>
          <a:xfrm>
            <a:off x="864554" y="413384"/>
            <a:ext cx="7493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Waveform Observed on ILA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B7463-76A7-41A9-21ED-59D70A2FC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9"/>
          <a:stretch>
            <a:fillRect/>
          </a:stretch>
        </p:blipFill>
        <p:spPr>
          <a:xfrm>
            <a:off x="1499616" y="1382989"/>
            <a:ext cx="9430512" cy="53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65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1664C-A6D6-A378-9870-AED0E2641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727AA-7DD0-95E5-737E-3D8113D804F7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17451-BF49-C587-A540-4C9EAB7D5B6D}"/>
              </a:ext>
            </a:extLst>
          </p:cNvPr>
          <p:cNvSpPr txBox="1"/>
          <p:nvPr/>
        </p:nvSpPr>
        <p:spPr>
          <a:xfrm>
            <a:off x="5162234" y="541400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206A1-077D-412F-58AB-68663437E305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723EC-4D0F-C059-9C74-7D0B46F54A98}"/>
              </a:ext>
            </a:extLst>
          </p:cNvPr>
          <p:cNvSpPr txBox="1"/>
          <p:nvPr/>
        </p:nvSpPr>
        <p:spPr>
          <a:xfrm>
            <a:off x="2189644" y="2205642"/>
            <a:ext cx="73730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XADC successfully replaces external ADC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SPI designed and verified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learning on timing and FPGA debugging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741C7-B706-04D1-C972-706F6A6954A2}"/>
              </a:ext>
            </a:extLst>
          </p:cNvPr>
          <p:cNvSpPr txBox="1"/>
          <p:nvPr/>
        </p:nvSpPr>
        <p:spPr>
          <a:xfrm>
            <a:off x="11161854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20/22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425082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DD000-20F5-8E3A-4181-EB38A3A2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387E-EF2C-6C7A-5198-FABCD2C7E8BB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8094E-2E83-5B8C-A192-EB41D705FCCC}"/>
              </a:ext>
            </a:extLst>
          </p:cNvPr>
          <p:cNvSpPr txBox="1"/>
          <p:nvPr/>
        </p:nvSpPr>
        <p:spPr>
          <a:xfrm>
            <a:off x="5162234" y="541400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DE419-6AB8-AE61-CD03-2D1DADA741E8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96E7F-A264-F5D1-1406-3ED43822F984}"/>
              </a:ext>
            </a:extLst>
          </p:cNvPr>
          <p:cNvSpPr txBox="1"/>
          <p:nvPr/>
        </p:nvSpPr>
        <p:spPr>
          <a:xfrm>
            <a:off x="2490586" y="2413986"/>
            <a:ext cx="73730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with external microcontroller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DAC to reconstruct signal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digital filters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display GUI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A32F39-9FA7-7597-0169-7BC5BE62E68F}"/>
              </a:ext>
            </a:extLst>
          </p:cNvPr>
          <p:cNvSpPr txBox="1"/>
          <p:nvPr/>
        </p:nvSpPr>
        <p:spPr>
          <a:xfrm>
            <a:off x="1127526" y="1682422"/>
            <a:ext cx="212423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1852B-0966-C2B2-BBC0-38F8684B3D26}"/>
              </a:ext>
            </a:extLst>
          </p:cNvPr>
          <p:cNvSpPr txBox="1"/>
          <p:nvPr/>
        </p:nvSpPr>
        <p:spPr>
          <a:xfrm>
            <a:off x="10903353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21/22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393935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EF5483-6845-0CE2-5003-0C44065FC08A}"/>
              </a:ext>
            </a:extLst>
          </p:cNvPr>
          <p:cNvSpPr txBox="1"/>
          <p:nvPr/>
        </p:nvSpPr>
        <p:spPr>
          <a:xfrm>
            <a:off x="639500" y="1719369"/>
            <a:ext cx="79836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Thank you for listening!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0A58F-77D5-901C-7CC2-FF089F934CC7}"/>
              </a:ext>
            </a:extLst>
          </p:cNvPr>
          <p:cNvSpPr txBox="1"/>
          <p:nvPr/>
        </p:nvSpPr>
        <p:spPr>
          <a:xfrm>
            <a:off x="720523" y="2782669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information contact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7B24A-DD82-5057-9DE4-D34979B3C27E}"/>
              </a:ext>
            </a:extLst>
          </p:cNvPr>
          <p:cNvSpPr txBox="1"/>
          <p:nvPr/>
        </p:nvSpPr>
        <p:spPr>
          <a:xfrm>
            <a:off x="720523" y="3722859"/>
            <a:ext cx="60940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sv-SE" sz="28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Penmatsa Rethika Surya Sri </a:t>
            </a:r>
          </a:p>
          <a:p>
            <a:pPr marL="457200" indent="-4572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sv-SE" sz="28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 Srihari Naidu</a:t>
            </a:r>
            <a:endParaRPr lang="en-IN" sz="28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693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2ACF6-4991-AC74-6C50-A4DBF7A4B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7940-BC39-B169-BB7C-8FF7679A10CB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9E326-BD8B-E32A-8B22-225218F6AD1B}"/>
              </a:ext>
            </a:extLst>
          </p:cNvPr>
          <p:cNvSpPr txBox="1"/>
          <p:nvPr/>
        </p:nvSpPr>
        <p:spPr>
          <a:xfrm>
            <a:off x="4637790" y="482677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19AC4-5E70-AACA-798B-E7044954F43D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2012F-0612-E35F-C970-30CADAB04048}"/>
              </a:ext>
            </a:extLst>
          </p:cNvPr>
          <p:cNvSpPr txBox="1"/>
          <p:nvPr/>
        </p:nvSpPr>
        <p:spPr>
          <a:xfrm>
            <a:off x="749408" y="1600321"/>
            <a:ext cx="374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Internal XADC?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6ECE1-52D0-8E18-E870-16DEC3791AA2}"/>
              </a:ext>
            </a:extLst>
          </p:cNvPr>
          <p:cNvSpPr txBox="1"/>
          <p:nvPr/>
        </p:nvSpPr>
        <p:spPr>
          <a:xfrm>
            <a:off x="2189644" y="2205642"/>
            <a:ext cx="73730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Eliminates external ADC hardware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system complexity and cost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access to sampled data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Compact, integrated design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real-time FPGA applications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0141B4-51C8-4FA8-B29E-4792F3A0D38E}"/>
              </a:ext>
            </a:extLst>
          </p:cNvPr>
          <p:cNvSpPr txBox="1"/>
          <p:nvPr/>
        </p:nvSpPr>
        <p:spPr>
          <a:xfrm>
            <a:off x="11080832" y="6531797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4/22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414382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2CD9F-BE87-53B9-2671-F9BFCAD08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F1C0-B5AE-1AF8-9B96-8B87CC1EF40B}"/>
              </a:ext>
            </a:extLst>
          </p:cNvPr>
          <p:cNvSpPr txBox="1">
            <a:spLocks/>
          </p:cNvSpPr>
          <p:nvPr/>
        </p:nvSpPr>
        <p:spPr>
          <a:xfrm>
            <a:off x="760983" y="285942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31DFD-31AD-7805-05FC-78E2359CBD0E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4FE7D-EEB5-B4D5-24E5-7AA4FD9B1F6E}"/>
              </a:ext>
            </a:extLst>
          </p:cNvPr>
          <p:cNvSpPr txBox="1"/>
          <p:nvPr/>
        </p:nvSpPr>
        <p:spPr>
          <a:xfrm>
            <a:off x="749408" y="1600321"/>
            <a:ext cx="374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XADC Basics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0325F-E1CA-D6F3-133A-64893418816F}"/>
              </a:ext>
            </a:extLst>
          </p:cNvPr>
          <p:cNvSpPr txBox="1"/>
          <p:nvPr/>
        </p:nvSpPr>
        <p:spPr>
          <a:xfrm>
            <a:off x="2189644" y="2205642"/>
            <a:ext cx="73730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ADC inside Zynq-7000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internal and external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analog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channels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16-bit digital output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VAUXP0/VAUXN0 connected to sine wave generator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4585AD-46DF-6BEB-472A-CC694BF5FFD7}"/>
              </a:ext>
            </a:extLst>
          </p:cNvPr>
          <p:cNvSpPr txBox="1"/>
          <p:nvPr/>
        </p:nvSpPr>
        <p:spPr>
          <a:xfrm>
            <a:off x="3748544" y="455327"/>
            <a:ext cx="56500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Internal XADC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4F023-44D2-0323-620C-C6270843A62F}"/>
              </a:ext>
            </a:extLst>
          </p:cNvPr>
          <p:cNvSpPr txBox="1"/>
          <p:nvPr/>
        </p:nvSpPr>
        <p:spPr>
          <a:xfrm>
            <a:off x="11215868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5/22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427295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5D5B0-B4D7-69D8-A0A1-DC9CF2E9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CDB9AF-A085-E41F-7EA2-E7FD15463159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D4081-2ED9-232C-7E5F-F55DA99F867D}"/>
              </a:ext>
            </a:extLst>
          </p:cNvPr>
          <p:cNvSpPr txBox="1"/>
          <p:nvPr/>
        </p:nvSpPr>
        <p:spPr>
          <a:xfrm>
            <a:off x="853579" y="1146563"/>
            <a:ext cx="469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Clock vs ADC Clock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8103E-A9AD-CE4F-7A72-9A6DB74E83E2}"/>
              </a:ext>
            </a:extLst>
          </p:cNvPr>
          <p:cNvSpPr txBox="1"/>
          <p:nvPr/>
        </p:nvSpPr>
        <p:spPr>
          <a:xfrm>
            <a:off x="2548459" y="2090172"/>
            <a:ext cx="73730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Clock = 125 MHz (8 ns period) 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XADC cannot run above 26 MHz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clock divider generates 25 MHz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ADC Clock period = 40 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DB204-0382-7763-4135-15FB6974557C}"/>
              </a:ext>
            </a:extLst>
          </p:cNvPr>
          <p:cNvSpPr txBox="1"/>
          <p:nvPr/>
        </p:nvSpPr>
        <p:spPr>
          <a:xfrm>
            <a:off x="11204293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6/22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681489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20973-B347-975B-45DB-4245A52C4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86D7CF-392F-21FB-62F8-2C8D8E5A0282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46D66-E2D2-E73E-BCD0-6CBE51FD3E22}"/>
              </a:ext>
            </a:extLst>
          </p:cNvPr>
          <p:cNvSpPr txBox="1"/>
          <p:nvPr/>
        </p:nvSpPr>
        <p:spPr>
          <a:xfrm>
            <a:off x="853579" y="1146563"/>
            <a:ext cx="524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vs Conversion Time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F6D24-836A-55C2-4657-72F87C4CEBF9}"/>
              </a:ext>
            </a:extLst>
          </p:cNvPr>
          <p:cNvSpPr txBox="1"/>
          <p:nvPr/>
        </p:nvSpPr>
        <p:spPr>
          <a:xfrm>
            <a:off x="2235942" y="1916552"/>
            <a:ext cx="7373072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b="1" dirty="0"/>
              <a:t>Wrong assumption corrected: 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endParaRPr lang="en-US" sz="2400" b="1" dirty="0"/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Acquisition time does NOT control sampling rate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Acquisition = charging time of sampling capacitor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4 cycles = 4 × 40 ns = 160 ns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Conversion rate actually controls sample output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1507E-A125-F9F3-0E42-A175BD4B8536}"/>
              </a:ext>
            </a:extLst>
          </p:cNvPr>
          <p:cNvSpPr txBox="1"/>
          <p:nvPr/>
        </p:nvSpPr>
        <p:spPr>
          <a:xfrm>
            <a:off x="11204294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7/22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31677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EEC37-E8EC-21A3-CC24-6F619A310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EDF7DF-D012-00D5-DA52-D9D39DE8F94B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704D1-3313-FF3F-3C28-B46A7B466B5E}"/>
              </a:ext>
            </a:extLst>
          </p:cNvPr>
          <p:cNvSpPr txBox="1"/>
          <p:nvPr/>
        </p:nvSpPr>
        <p:spPr>
          <a:xfrm>
            <a:off x="807280" y="1204436"/>
            <a:ext cx="469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800" b="1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onversion</a:t>
            </a:r>
            <a:r>
              <a:rPr lang="en-IN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68368-CC89-63E5-B50C-9EF6601B7AD8}"/>
              </a:ext>
            </a:extLst>
          </p:cNvPr>
          <p:cNvSpPr txBox="1"/>
          <p:nvPr/>
        </p:nvSpPr>
        <p:spPr>
          <a:xfrm>
            <a:off x="2282241" y="1979271"/>
            <a:ext cx="7695136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DRDY goes high every 1040 ns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data sample available each cycle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3CE128-D42B-4DDD-FA42-2281862E24FF}"/>
              </a:ext>
            </a:extLst>
          </p:cNvPr>
          <p:cNvSpPr txBox="1"/>
          <p:nvPr/>
        </p:nvSpPr>
        <p:spPr>
          <a:xfrm>
            <a:off x="6096000" y="3333509"/>
            <a:ext cx="22559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961.5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Tconv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≈ 1.04 µs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E4A30-FC71-7B29-4374-85BEFA5EC44B}"/>
              </a:ext>
            </a:extLst>
          </p:cNvPr>
          <p:cNvSpPr txBox="1"/>
          <p:nvPr/>
        </p:nvSpPr>
        <p:spPr>
          <a:xfrm>
            <a:off x="11169570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8/22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413732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499D4-6187-409D-C090-0C2C15566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90E35-FC88-04BC-CC90-2269E9F01DFF}"/>
              </a:ext>
            </a:extLst>
          </p:cNvPr>
          <p:cNvSpPr txBox="1">
            <a:spLocks/>
          </p:cNvSpPr>
          <p:nvPr/>
        </p:nvSpPr>
        <p:spPr>
          <a:xfrm>
            <a:off x="749408" y="318208"/>
            <a:ext cx="11027480" cy="969604"/>
          </a:xfrm>
          <a:prstGeom prst="rect">
            <a:avLst/>
          </a:prstGeom>
          <a:solidFill>
            <a:schemeClr val="accent3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E8F85-A240-2124-EB49-10178F22ED7A}"/>
              </a:ext>
            </a:extLst>
          </p:cNvPr>
          <p:cNvSpPr txBox="1"/>
          <p:nvPr/>
        </p:nvSpPr>
        <p:spPr>
          <a:xfrm>
            <a:off x="4637790" y="482677"/>
            <a:ext cx="492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Protocol : Theory 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B915F-2F2A-DED9-B0F7-1B970C2666C3}"/>
              </a:ext>
            </a:extLst>
          </p:cNvPr>
          <p:cNvSpPr txBox="1"/>
          <p:nvPr/>
        </p:nvSpPr>
        <p:spPr>
          <a:xfrm>
            <a:off x="2936300" y="6539792"/>
            <a:ext cx="93767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 Implementation of Internal XADC Based ADC and SPI Serial Transmission on Zynq-7000 FPGA     </a:t>
            </a:r>
            <a:endParaRPr lang="en-IN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28A86-5453-94BD-9F1B-62D75C79BB70}"/>
              </a:ext>
            </a:extLst>
          </p:cNvPr>
          <p:cNvSpPr txBox="1"/>
          <p:nvPr/>
        </p:nvSpPr>
        <p:spPr>
          <a:xfrm>
            <a:off x="749408" y="1600321"/>
            <a:ext cx="374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 Basics</a:t>
            </a:r>
            <a:endParaRPr lang="en-IN" sz="2800" b="1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D7EEA-EC1E-41E7-5EE1-F4ED160D3AFF}"/>
              </a:ext>
            </a:extLst>
          </p:cNvPr>
          <p:cNvSpPr txBox="1"/>
          <p:nvPr/>
        </p:nvSpPr>
        <p:spPr>
          <a:xfrm>
            <a:off x="2189644" y="2205642"/>
            <a:ext cx="73730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Synchronous serial communication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with sensors, DACs, memories, ADCs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duplex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controls clock and communication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913E3-6FC3-39B5-ED44-1224DA56741C}"/>
              </a:ext>
            </a:extLst>
          </p:cNvPr>
          <p:cNvSpPr txBox="1"/>
          <p:nvPr/>
        </p:nvSpPr>
        <p:spPr>
          <a:xfrm>
            <a:off x="11169570" y="6539792"/>
            <a:ext cx="61577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9/22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909085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1239</Words>
  <Application>Microsoft Office PowerPoint</Application>
  <PresentationFormat>Widescreen</PresentationFormat>
  <Paragraphs>317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deepikahanumanthu19@outlook.com</dc:creator>
  <cp:lastModifiedBy>reethikapenmetsa000@gmail.com</cp:lastModifiedBy>
  <cp:revision>3</cp:revision>
  <dcterms:created xsi:type="dcterms:W3CDTF">2026-01-05T06:32:40Z</dcterms:created>
  <dcterms:modified xsi:type="dcterms:W3CDTF">2026-01-07T06:21:42Z</dcterms:modified>
</cp:coreProperties>
</file>